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57" r:id="rId6"/>
    <p:sldId id="258" r:id="rId7"/>
    <p:sldId id="259" r:id="rId8"/>
    <p:sldId id="260" r:id="rId9"/>
    <p:sldId id="267" r:id="rId10"/>
    <p:sldId id="262" r:id="rId11"/>
  </p:sldIdLst>
  <p:sldSz cx="12192000" cy="6858000"/>
  <p:notesSz cx="6858000" cy="9144000"/>
  <p:defaultTextStyle>
    <a:defPPr>
      <a:defRPr lang="sma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sma-N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F2E6-61BD-4766-A9DD-107CDC97AC58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EADD4-7379-4B58-AD09-9FEB8E98ED17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4255612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F2E6-61BD-4766-A9DD-107CDC97AC58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EADD4-7379-4B58-AD09-9FEB8E98ED17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1345927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F2E6-61BD-4766-A9DD-107CDC97AC58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EADD4-7379-4B58-AD09-9FEB8E98ED17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1557256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F2E6-61BD-4766-A9DD-107CDC97AC58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EADD4-7379-4B58-AD09-9FEB8E98ED17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616422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F2E6-61BD-4766-A9DD-107CDC97AC58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EADD4-7379-4B58-AD09-9FEB8E98ED17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091344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F2E6-61BD-4766-A9DD-107CDC97AC58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EADD4-7379-4B58-AD09-9FEB8E98ED17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2033185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F2E6-61BD-4766-A9DD-107CDC97AC58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EADD4-7379-4B58-AD09-9FEB8E98ED17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510630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F2E6-61BD-4766-A9DD-107CDC97AC58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EADD4-7379-4B58-AD09-9FEB8E98ED17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1239918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F2E6-61BD-4766-A9DD-107CDC97AC58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EADD4-7379-4B58-AD09-9FEB8E98ED17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672635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F2E6-61BD-4766-A9DD-107CDC97AC58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EADD4-7379-4B58-AD09-9FEB8E98ED17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176748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ma-NO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F2E6-61BD-4766-A9DD-107CDC97AC58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EADD4-7379-4B58-AD09-9FEB8E98ED17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404960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BF2E6-61BD-4766-A9DD-107CDC97AC58}" type="datetimeFigureOut">
              <a:rPr lang="sma-NO" smtClean="0"/>
              <a:t>07.11.2021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EADD4-7379-4B58-AD09-9FEB8E98ED17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1874287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ma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12.png"/><Relationship Id="rId4" Type="http://schemas.openxmlformats.org/officeDocument/2006/relationships/image" Target="../media/image11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7509" y="1264026"/>
            <a:ext cx="4071966" cy="3673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382137" y="1287089"/>
            <a:ext cx="549954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Figure </a:t>
            </a:r>
            <a:r>
              <a:rPr lang="en-US" sz="3200" dirty="0" smtClean="0"/>
              <a:t>1 (lecture 4). </a:t>
            </a:r>
            <a:r>
              <a:rPr lang="en-US" sz="3200" dirty="0"/>
              <a:t>Dependence of a surface tension on  concentration of surface-active (I) and inactive (II) substances</a:t>
            </a:r>
            <a:r>
              <a:rPr lang="en-US" sz="3200" dirty="0" smtClean="0"/>
              <a:t>.</a:t>
            </a:r>
          </a:p>
          <a:p>
            <a:endParaRPr lang="ru-RU" sz="32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79577" y="4006170"/>
            <a:ext cx="1872407" cy="433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39817" y="4099079"/>
            <a:ext cx="1422451" cy="4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23590" y="4669396"/>
            <a:ext cx="2016226" cy="487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82350" y="4653137"/>
            <a:ext cx="1497626" cy="569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1775520" y="4007989"/>
            <a:ext cx="6480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(I)</a:t>
            </a:r>
            <a:endParaRPr lang="ru-RU" sz="2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631504" y="4653136"/>
            <a:ext cx="9361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(II)</a:t>
            </a:r>
            <a:endParaRPr lang="ru-RU" sz="2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847528" y="5547698"/>
            <a:ext cx="79208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diphilic</a:t>
            </a:r>
            <a:r>
              <a:rPr lang="en-US" sz="3200" dirty="0"/>
              <a:t> substances show strong surface</a:t>
            </a:r>
          </a:p>
          <a:p>
            <a:r>
              <a:rPr lang="en-US" sz="3200" dirty="0"/>
              <a:t>activity with respect to </a:t>
            </a:r>
            <a:r>
              <a:rPr lang="en-US" sz="3200" dirty="0" smtClean="0"/>
              <a:t>water</a:t>
            </a:r>
            <a:endParaRPr lang="ru-RU" sz="3200" dirty="0"/>
          </a:p>
        </p:txBody>
      </p:sp>
      <p:pic>
        <p:nvPicPr>
          <p:cNvPr id="13" name="Picture 1" descr="header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7509" y="15914"/>
            <a:ext cx="4779471" cy="516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987182" y="394870"/>
            <a:ext cx="8781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Lecture 5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Surfactants and surface inactive substances.</a:t>
            </a:r>
            <a:endParaRPr lang="sma-NO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Classification of surfactants.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Micellization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of surfactants. </a:t>
            </a:r>
            <a:endParaRPr lang="sma-NO" sz="2400" dirty="0"/>
          </a:p>
        </p:txBody>
      </p:sp>
      <p:sp>
        <p:nvSpPr>
          <p:cNvPr id="15" name="Прямоугольник 1"/>
          <p:cNvSpPr>
            <a:spLocks noChangeArrowheads="1"/>
          </p:cNvSpPr>
          <p:nvPr/>
        </p:nvSpPr>
        <p:spPr bwMode="auto">
          <a:xfrm>
            <a:off x="9507660" y="6372225"/>
            <a:ext cx="1643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sma-NO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Adilbekova</a:t>
            </a:r>
            <a:r>
              <a:rPr lang="en-US" altLang="sma-NO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A.O</a:t>
            </a:r>
          </a:p>
        </p:txBody>
      </p:sp>
    </p:spTree>
    <p:extLst>
      <p:ext uri="{BB962C8B-B14F-4D97-AF65-F5344CB8AC3E}">
        <p14:creationId xmlns:p14="http://schemas.microsoft.com/office/powerpoint/2010/main" val="411299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9427" y="15915"/>
            <a:ext cx="9587554" cy="1321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Questions?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3200" i="1" dirty="0" smtClean="0"/>
              <a:t>Thank you for your attention!</a:t>
            </a:r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3008625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6325" y="1036901"/>
            <a:ext cx="998076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Substances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that lower the surface tension of the system (d</a:t>
            </a:r>
            <a:r>
              <a:rPr lang="el-GR" sz="3200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/dc&lt; 0) are referred to as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surface active substances, or surfactants. </a:t>
            </a:r>
            <a:endParaRPr lang="en-US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follows from the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Gibbs equation that the adsorption of such compounds is positive, i.e. their concentration within the surface layer is higher than that in the bulk.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377" y="15915"/>
            <a:ext cx="7144604" cy="666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6389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7799" y="39943"/>
            <a:ext cx="1064731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Substances that increase the surface tension of solvent are referred to as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surface inactive. (mineral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acid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and  alkali)</a:t>
            </a:r>
          </a:p>
          <a:p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There are also examples of cases where solutes do not cause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any detectable change in the surface tension of solvent, as occurs in, e.g., an aqueous solution of sugar.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799" y="3507478"/>
            <a:ext cx="6005014" cy="1624083"/>
          </a:xfrm>
          <a:prstGeom prst="rect">
            <a:avLst/>
          </a:prstGeom>
        </p:spPr>
      </p:pic>
      <p:pic>
        <p:nvPicPr>
          <p:cNvPr id="4" name="Рисунок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1304" y="3275463"/>
            <a:ext cx="4642300" cy="3248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93050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[4444.gif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559" y="4810800"/>
            <a:ext cx="7054993" cy="2024677"/>
          </a:xfrm>
          <a:prstGeom prst="rect">
            <a:avLst/>
          </a:prstGeom>
          <a:noFill/>
        </p:spPr>
      </p:pic>
      <p:pic>
        <p:nvPicPr>
          <p:cNvPr id="3" name="Picture 6" descr="[linear-alkyl-sulphate.gif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7857" y="1669714"/>
            <a:ext cx="4350170" cy="1382111"/>
          </a:xfrm>
          <a:prstGeom prst="rect">
            <a:avLst/>
          </a:prstGeom>
          <a:noFill/>
        </p:spPr>
      </p:pic>
      <p:pic>
        <p:nvPicPr>
          <p:cNvPr id="21506" name="Picture 2" descr="[fatty-acids-soaps.gif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125" y="2674961"/>
            <a:ext cx="6022311" cy="2135839"/>
          </a:xfrm>
          <a:prstGeom prst="rect">
            <a:avLst/>
          </a:prstGeom>
          <a:noFill/>
        </p:spPr>
      </p:pic>
      <p:pic>
        <p:nvPicPr>
          <p:cNvPr id="6" name="Рисунок 5" descr="pharmatutor-art-2117-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55642" y="1832485"/>
            <a:ext cx="4604959" cy="3585680"/>
          </a:xfrm>
          <a:prstGeom prst="rect">
            <a:avLst/>
          </a:prstGeom>
        </p:spPr>
      </p:pic>
      <p:pic>
        <p:nvPicPr>
          <p:cNvPr id="7" name="Picture 1" descr="header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377" y="15915"/>
            <a:ext cx="7144604" cy="666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1070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2720" y="805218"/>
            <a:ext cx="11069638" cy="5923128"/>
          </a:xfrm>
          <a:prstGeom prst="rect">
            <a:avLst/>
          </a:prstGeom>
        </p:spPr>
      </p:pic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377" y="15915"/>
            <a:ext cx="7144604" cy="666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526360" y="159934"/>
            <a:ext cx="17684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/>
              <a:t>Anionics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158380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377" y="15915"/>
            <a:ext cx="7144604" cy="666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899" y="791570"/>
            <a:ext cx="11382232" cy="5936776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526360" y="159934"/>
            <a:ext cx="18763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/>
              <a:t>Cationics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731534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274" y="791571"/>
            <a:ext cx="9730853" cy="5936778"/>
          </a:xfrm>
          <a:prstGeom prst="rect">
            <a:avLst/>
          </a:prstGeom>
        </p:spPr>
      </p:pic>
      <p:pic>
        <p:nvPicPr>
          <p:cNvPr id="3" name="Picture 1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377" y="15915"/>
            <a:ext cx="7144604" cy="666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526360" y="159934"/>
            <a:ext cx="21836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/>
              <a:t>Non-</a:t>
            </a:r>
            <a:r>
              <a:rPr lang="en-US" sz="3600" dirty="0" err="1" smtClean="0"/>
              <a:t>ionics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803882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126" y="1583140"/>
            <a:ext cx="10089014" cy="4790364"/>
          </a:xfrm>
          <a:prstGeom prst="rect">
            <a:avLst/>
          </a:prstGeom>
        </p:spPr>
      </p:pic>
      <p:pic>
        <p:nvPicPr>
          <p:cNvPr id="6" name="Picture 1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377" y="15915"/>
            <a:ext cx="7144604" cy="666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528548" y="951507"/>
            <a:ext cx="78201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Amphoteric </a:t>
            </a:r>
            <a:r>
              <a:rPr lang="en-US" sz="3600" dirty="0" smtClean="0"/>
              <a:t>and </a:t>
            </a:r>
            <a:r>
              <a:rPr lang="en-US" sz="3600" dirty="0" err="1" smtClean="0"/>
              <a:t>Zwitterionic</a:t>
            </a:r>
            <a:r>
              <a:rPr lang="en-US" sz="3600" dirty="0" smtClean="0"/>
              <a:t> surfactants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45377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3">
            <a:extLst>
              <a:ext uri="{FF2B5EF4-FFF2-40B4-BE49-F238E27FC236}">
                <a16:creationId xmlns="" xmlns:a16="http://schemas.microsoft.com/office/drawing/2014/main" id="{F96DDBAE-A9C5-480F-B01E-843092C0B71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040" y="1669227"/>
            <a:ext cx="6151203" cy="362072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5995922" y="1830528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</a:rPr>
              <a:t>The change in some physical chemical properties of sodium </a:t>
            </a:r>
            <a:r>
              <a:rPr lang="en-GB" dirty="0" err="1">
                <a:latin typeface="Times New Roman" panose="02020603050405020304" pitchFamily="18" charset="0"/>
                <a:ea typeface="Calibri" panose="020F0502020204030204" pitchFamily="34" charset="0"/>
              </a:rPr>
              <a:t>dodecylsulphate</a:t>
            </a: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</a:rPr>
              <a:t> (SDS) as a function of SDS concentration. æ – specific </a:t>
            </a:r>
            <a:r>
              <a:rPr lang="en-GB" dirty="0" err="1">
                <a:latin typeface="Times New Roman" panose="02020603050405020304" pitchFamily="18" charset="0"/>
                <a:ea typeface="Calibri" panose="020F0502020204030204" pitchFamily="34" charset="0"/>
              </a:rPr>
              <a:t>electroconductivity</a:t>
            </a: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</a:rPr>
              <a:t>, π –  osmotic pressure, τ – turbidity, </a:t>
            </a:r>
            <a:r>
              <a:rPr lang="en-GB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σ – surface tension</a:t>
            </a: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</a:rPr>
              <a:t>, λ – equivalent </a:t>
            </a:r>
            <a:r>
              <a:rPr lang="en-GB" dirty="0" err="1">
                <a:latin typeface="Times New Roman" panose="02020603050405020304" pitchFamily="18" charset="0"/>
                <a:ea typeface="Calibri" panose="020F0502020204030204" pitchFamily="34" charset="0"/>
              </a:rPr>
              <a:t>electroconductivity</a:t>
            </a: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</a:rPr>
              <a:t> of SDS solution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1026" name="Picture 2" descr="Objectives_templa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075" y="3479591"/>
            <a:ext cx="3333750" cy="3352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 descr="header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377" y="15915"/>
            <a:ext cx="7144604" cy="666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29645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232</Words>
  <Application>Microsoft Office PowerPoint</Application>
  <PresentationFormat>Широкоэкранный</PresentationFormat>
  <Paragraphs>28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6</cp:revision>
  <dcterms:created xsi:type="dcterms:W3CDTF">2021-10-06T04:25:00Z</dcterms:created>
  <dcterms:modified xsi:type="dcterms:W3CDTF">2021-11-07T09:30:14Z</dcterms:modified>
</cp:coreProperties>
</file>